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268" r:id="rId4"/>
    <p:sldId id="272" r:id="rId5"/>
    <p:sldId id="261" r:id="rId6"/>
    <p:sldId id="290" r:id="rId7"/>
    <p:sldId id="291" r:id="rId8"/>
    <p:sldId id="294" r:id="rId9"/>
    <p:sldId id="267" r:id="rId10"/>
    <p:sldId id="288" r:id="rId11"/>
    <p:sldId id="289" r:id="rId12"/>
    <p:sldId id="287" r:id="rId13"/>
    <p:sldId id="293" r:id="rId14"/>
    <p:sldId id="29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for detecting faces (in seconds)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Sliding Window Strategy</c:v>
                </c:pt>
                <c:pt idx="1">
                  <c:v>RCNN</c:v>
                </c:pt>
                <c:pt idx="2">
                  <c:v>Faster R-CNN</c:v>
                </c:pt>
                <c:pt idx="3">
                  <c:v>Base Paper Proposed model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1</c:v>
                </c:pt>
                <c:pt idx="2">
                  <c:v>0.6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69-4AE6-8ABF-6358CD4DC7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4970480"/>
        <c:axId val="294970896"/>
      </c:barChart>
      <c:catAx>
        <c:axId val="29497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970896"/>
        <c:crosses val="autoZero"/>
        <c:auto val="1"/>
        <c:lblAlgn val="ctr"/>
        <c:lblOffset val="100"/>
        <c:noMultiLvlLbl val="0"/>
      </c:catAx>
      <c:valAx>
        <c:axId val="294970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970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DBB28-E75C-4BCD-AAF0-F4E205A07B1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C9E56-DC6C-414B-BF8D-0CCA8B67551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C9E56-DC6C-414B-BF8D-0CCA8B675511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92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9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9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43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1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2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2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3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2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CC12472-5052-46A6-94E7-FA97533C59D5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32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ciencedirect.com/science/article/abs/pii/S092523121930907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82686"/>
            <a:ext cx="9144000" cy="1492627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4800" b="1" cap="none" dirty="0">
                <a:latin typeface="Boska" pitchFamily="50" charset="0"/>
                <a:cs typeface="Times New Roman" panose="02020603050405020304" pitchFamily="18" charset="0"/>
              </a:rPr>
              <a:t>Home security and door control using rapid face detection method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692" y="1523210"/>
            <a:ext cx="3106613" cy="77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 txBox="1"/>
          <p:nvPr/>
        </p:nvSpPr>
        <p:spPr>
          <a:xfrm>
            <a:off x="1162901" y="4582495"/>
            <a:ext cx="6196238" cy="1340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Aditya Srinivas B -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122003016</a:t>
            </a:r>
          </a:p>
          <a:p>
            <a:pPr marL="0" indent="0">
              <a:buNone/>
            </a:pP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Heshwa B -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122003091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Kkrish N A -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122003120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34986" y="4982194"/>
            <a:ext cx="4254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ecia" pitchFamily="50" charset="0"/>
                <a:cs typeface="Times New Roman" panose="02020603050405020304" pitchFamily="18" charset="0"/>
              </a:rPr>
              <a:t>Guide</a:t>
            </a:r>
          </a:p>
          <a:p>
            <a:pPr algn="r"/>
            <a:r>
              <a:rPr lang="en-US" sz="1800" i="0" u="none" strike="noStrike" dirty="0">
                <a:solidFill>
                  <a:srgbClr val="000000"/>
                </a:solidFill>
                <a:effectLst/>
                <a:latin typeface="Recia" pitchFamily="50" charset="0"/>
                <a:cs typeface="Times New Roman" panose="02020603050405020304" pitchFamily="18" charset="0"/>
              </a:rPr>
              <a:t>Dr. A. 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Recia" pitchFamily="50" charset="0"/>
                <a:cs typeface="Times New Roman" panose="02020603050405020304" pitchFamily="18" charset="0"/>
              </a:rPr>
              <a:t>Suganya</a:t>
            </a:r>
            <a:endParaRPr lang="en-US" sz="1800" i="0" u="none" strike="noStrike" dirty="0">
              <a:solidFill>
                <a:srgbClr val="000000"/>
              </a:solidFill>
              <a:effectLst/>
              <a:latin typeface="Recia" pitchFamily="50" charset="0"/>
              <a:cs typeface="Times New Roman" panose="02020603050405020304" pitchFamily="18" charset="0"/>
            </a:endParaRPr>
          </a:p>
          <a:p>
            <a:pPr algn="r"/>
            <a:r>
              <a:rPr lang="en-US" sz="1400" i="0" u="none" strike="noStrike" dirty="0">
                <a:solidFill>
                  <a:srgbClr val="000000"/>
                </a:solidFill>
                <a:effectLst/>
                <a:latin typeface="Recia" pitchFamily="50" charset="0"/>
                <a:cs typeface="Times New Roman" panose="02020603050405020304" pitchFamily="18" charset="0"/>
              </a:rPr>
              <a:t>Asst. Professor – II, CSE / SoC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5C3C16-BD07-4B8E-BED5-90C494282C0A}"/>
              </a:ext>
            </a:extLst>
          </p:cNvPr>
          <p:cNvSpPr/>
          <p:nvPr/>
        </p:nvSpPr>
        <p:spPr>
          <a:xfrm>
            <a:off x="-1" y="504986"/>
            <a:ext cx="12192000" cy="43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9273AAD-0455-475D-93BE-92126DA8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3B321-D422-4553-98B7-ED1FCEDA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tardom" pitchFamily="50" charset="0"/>
              </a:rPr>
              <a:t>Core functioning</a:t>
            </a:r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5324D02B-08FD-4013-800B-6AF27C2925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9683" y="1004027"/>
            <a:ext cx="2915922" cy="518319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2FEC08-EEAD-4FD9-B018-5791E0364BDB}"/>
              </a:ext>
            </a:extLst>
          </p:cNvPr>
          <p:cNvSpPr txBox="1"/>
          <p:nvPr/>
        </p:nvSpPr>
        <p:spPr>
          <a:xfrm>
            <a:off x="1198880" y="2257263"/>
            <a:ext cx="6334760" cy="294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ecia" pitchFamily="50" charset="0"/>
              </a:rPr>
              <a:t>Face detection detects the 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ecia" pitchFamily="50" charset="0"/>
              </a:rPr>
              <a:t>Picture is taken when person steps in front of door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ecia" pitchFamily="50" charset="0"/>
              </a:rPr>
              <a:t>Sent to the user as notification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ecia" pitchFamily="50" charset="0"/>
              </a:rPr>
              <a:t>User uses the app to control the door’s 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ecia" pitchFamily="50" charset="0"/>
              </a:rPr>
              <a:t>Appropriate action is taken by the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ecia" pitchFamily="50" charset="0"/>
              </a:rPr>
              <a:t>The action is recorded in history log with the picture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ecia" pitchFamily="50" charset="0"/>
              </a:rPr>
              <a:t>SOS feature can be used when user finds it skeptical </a:t>
            </a:r>
          </a:p>
        </p:txBody>
      </p:sp>
    </p:spTree>
    <p:extLst>
      <p:ext uri="{BB962C8B-B14F-4D97-AF65-F5344CB8AC3E}">
        <p14:creationId xmlns:p14="http://schemas.microsoft.com/office/powerpoint/2010/main" val="2041597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B321-D422-4553-98B7-ED1FCEDA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168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latin typeface="Stardom" pitchFamily="50" charset="0"/>
              </a:rPr>
              <a:t>Entire functioning</a:t>
            </a:r>
          </a:p>
        </p:txBody>
      </p:sp>
      <p:pic>
        <p:nvPicPr>
          <p:cNvPr id="7" name="App_walkthrough">
            <a:hlinkClick r:id="" action="ppaction://media"/>
            <a:extLst>
              <a:ext uri="{FF2B5EF4-FFF2-40B4-BE49-F238E27FC236}">
                <a16:creationId xmlns:a16="http://schemas.microsoft.com/office/drawing/2014/main" id="{136182CC-0F92-4F9E-90DB-70EEE046A4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464" y="465138"/>
            <a:ext cx="2533795" cy="562933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02CC07-F6C4-488A-9537-C78AA93F272C}"/>
              </a:ext>
            </a:extLst>
          </p:cNvPr>
          <p:cNvSpPr/>
          <p:nvPr/>
        </p:nvSpPr>
        <p:spPr>
          <a:xfrm>
            <a:off x="5714916" y="1819525"/>
            <a:ext cx="14879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ACF979-C78D-42F0-9D7C-D1A915C0E1C3}"/>
              </a:ext>
            </a:extLst>
          </p:cNvPr>
          <p:cNvSpPr/>
          <p:nvPr/>
        </p:nvSpPr>
        <p:spPr>
          <a:xfrm>
            <a:off x="8620040" y="5513613"/>
            <a:ext cx="18277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History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046BC4-36E9-4907-81A7-C952E83FF5E2}"/>
              </a:ext>
            </a:extLst>
          </p:cNvPr>
          <p:cNvSpPr/>
          <p:nvPr/>
        </p:nvSpPr>
        <p:spPr>
          <a:xfrm>
            <a:off x="5082800" y="3471516"/>
            <a:ext cx="46621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Add many doors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085BB-CFE0-4B90-BDED-E3EE1E7A0A27}"/>
              </a:ext>
            </a:extLst>
          </p:cNvPr>
          <p:cNvSpPr/>
          <p:nvPr/>
        </p:nvSpPr>
        <p:spPr>
          <a:xfrm>
            <a:off x="6792233" y="2652241"/>
            <a:ext cx="41569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Specify Address</a:t>
            </a:r>
            <a:endParaRPr lang="en-US" sz="4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77856-C27A-41B0-8A70-4CCA047CD759}"/>
              </a:ext>
            </a:extLst>
          </p:cNvPr>
          <p:cNvSpPr/>
          <p:nvPr/>
        </p:nvSpPr>
        <p:spPr>
          <a:xfrm>
            <a:off x="5187466" y="4911439"/>
            <a:ext cx="526031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Emergency contact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C43B14E-D8DF-4E2F-B470-6CCAEFA9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857CB8-3237-44F7-9495-C850445EFBAF}"/>
              </a:ext>
            </a:extLst>
          </p:cNvPr>
          <p:cNvSpPr/>
          <p:nvPr/>
        </p:nvSpPr>
        <p:spPr>
          <a:xfrm>
            <a:off x="8295149" y="4034410"/>
            <a:ext cx="32447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Notifications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AC4D3-884B-4FEA-8E6F-EE7DD44A0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873" y="2668422"/>
            <a:ext cx="1713027" cy="342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latin typeface="Stardom" pitchFamily="50" charset="0"/>
              </a:rPr>
              <a:t>Future Work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2558" y="2340750"/>
            <a:ext cx="10058400" cy="39319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Recia" pitchFamily="50" charset="0"/>
              </a:rPr>
              <a:t> Face </a:t>
            </a:r>
            <a:r>
              <a:rPr lang="en-IN" sz="2400" b="1" dirty="0">
                <a:latin typeface="Recia" pitchFamily="50" charset="0"/>
              </a:rPr>
              <a:t>r</a:t>
            </a:r>
            <a:r>
              <a:rPr lang="en-IN" altLang="en-US" sz="2400" b="1" dirty="0">
                <a:latin typeface="Recia" pitchFamily="50" charset="0"/>
              </a:rPr>
              <a:t>ecognition</a:t>
            </a:r>
            <a:endParaRPr lang="en-US" sz="2400" b="1" dirty="0">
              <a:latin typeface="Recia" pitchFamily="50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Recia" pitchFamily="50" charset="0"/>
              </a:rPr>
              <a:t> Mic</a:t>
            </a:r>
            <a:r>
              <a:rPr lang="en-US" sz="2400" dirty="0">
                <a:latin typeface="Recia" pitchFamily="50" charset="0"/>
              </a:rPr>
              <a:t> and </a:t>
            </a:r>
            <a:r>
              <a:rPr lang="en-US" sz="2400" b="1" dirty="0">
                <a:latin typeface="Recia" pitchFamily="50" charset="0"/>
              </a:rPr>
              <a:t>Speaker</a:t>
            </a:r>
            <a:r>
              <a:rPr lang="en-US" sz="2400" dirty="0">
                <a:latin typeface="Recia" pitchFamily="50" charset="0"/>
              </a:rPr>
              <a:t> set-up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Recia" pitchFamily="50" charset="0"/>
              </a:rPr>
              <a:t> Adding </a:t>
            </a:r>
            <a:r>
              <a:rPr lang="en-US" sz="2400" b="1" dirty="0">
                <a:latin typeface="Recia" pitchFamily="50" charset="0"/>
              </a:rPr>
              <a:t>features</a:t>
            </a:r>
            <a:r>
              <a:rPr lang="en-US" sz="2400" dirty="0">
                <a:latin typeface="Recia" pitchFamily="50" charset="0"/>
              </a:rPr>
              <a:t> in app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Recia" pitchFamily="50" charset="0"/>
              </a:rPr>
              <a:t> Extending </a:t>
            </a:r>
            <a:r>
              <a:rPr lang="en-US" sz="2400" b="1" dirty="0">
                <a:latin typeface="Recia" pitchFamily="50" charset="0"/>
              </a:rPr>
              <a:t>SOS </a:t>
            </a:r>
            <a:r>
              <a:rPr lang="en-US" sz="2400" dirty="0">
                <a:latin typeface="Recia" pitchFamily="50" charset="0"/>
              </a:rPr>
              <a:t>feature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084E1E-C2C9-4EA7-8462-020150023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D046955-436E-43A3-A4F4-2331E5A76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6D30DB-125B-4D3D-819A-993D63CF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358" y="316038"/>
            <a:ext cx="10058400" cy="1371600"/>
          </a:xfrm>
        </p:spPr>
        <p:txBody>
          <a:bodyPr/>
          <a:lstStyle/>
          <a:p>
            <a:r>
              <a:rPr lang="en-US" sz="4400" dirty="0">
                <a:latin typeface="Stardom" pitchFamily="50" charset="0"/>
              </a:rPr>
              <a:t>Literature</a:t>
            </a:r>
            <a:r>
              <a:rPr lang="en-US" dirty="0">
                <a:latin typeface="Stardom" pitchFamily="50" charset="0"/>
              </a:rPr>
              <a:t> survey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E4EB19D-FA23-4F7F-9515-4B5358893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7516908"/>
              </p:ext>
            </p:extLst>
          </p:nvPr>
        </p:nvGraphicFramePr>
        <p:xfrm>
          <a:off x="802641" y="1926358"/>
          <a:ext cx="10667999" cy="419308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02367">
                  <a:extLst>
                    <a:ext uri="{9D8B030D-6E8A-4147-A177-3AD203B41FA5}">
                      <a16:colId xmlns:a16="http://schemas.microsoft.com/office/drawing/2014/main" val="535650491"/>
                    </a:ext>
                  </a:extLst>
                </a:gridCol>
                <a:gridCol w="3452927">
                  <a:extLst>
                    <a:ext uri="{9D8B030D-6E8A-4147-A177-3AD203B41FA5}">
                      <a16:colId xmlns:a16="http://schemas.microsoft.com/office/drawing/2014/main" val="3713883211"/>
                    </a:ext>
                  </a:extLst>
                </a:gridCol>
                <a:gridCol w="3432313">
                  <a:extLst>
                    <a:ext uri="{9D8B030D-6E8A-4147-A177-3AD203B41FA5}">
                      <a16:colId xmlns:a16="http://schemas.microsoft.com/office/drawing/2014/main" val="4258968759"/>
                    </a:ext>
                  </a:extLst>
                </a:gridCol>
                <a:gridCol w="1780392">
                  <a:extLst>
                    <a:ext uri="{9D8B030D-6E8A-4147-A177-3AD203B41FA5}">
                      <a16:colId xmlns:a16="http://schemas.microsoft.com/office/drawing/2014/main" val="1468976731"/>
                    </a:ext>
                  </a:extLst>
                </a:gridCol>
              </a:tblGrid>
              <a:tr h="4020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121421"/>
                  </a:ext>
                </a:extLst>
              </a:tr>
              <a:tr h="1327224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Face detection using deep learning: An improved faster RCNN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A new face detection scheme using deep learning and achieve a good detection performance on the well-known FDDB face detection benchmark evaluation.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Improved by combining many strategies including feature concatenation, hard negative mining, multi-scale training, model pre-training, and proper calibration of key parameters.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2018, Neurocomputing, </a:t>
                      </a:r>
                      <a:r>
                        <a:rPr lang="en-US" sz="1500" dirty="0" err="1"/>
                        <a:t>Elseveir</a:t>
                      </a:r>
                      <a:endParaRPr 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56026"/>
                  </a:ext>
                </a:extLst>
              </a:tr>
              <a:tr h="122936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Face Detection with the Faster R-CNN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Applying the Faster RCNN, which has recently demonstrated impressive results on various object detection benchmarks, to face detection.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By training a Faster R-CNN model on the large scale WIDER face dataset, we report best results on the WIDER test set and also in FDDB benchmarks.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2017, </a:t>
                      </a:r>
                    </a:p>
                    <a:p>
                      <a:pPr algn="ctr"/>
                      <a:r>
                        <a:rPr lang="en-US" sz="1500" dirty="0"/>
                        <a:t>IEEE Explore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833029"/>
                  </a:ext>
                </a:extLst>
              </a:tr>
              <a:tr h="122936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Access Control and Surveillance in a Smart Home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Two IoT based systems in the context of Smart homes: </a:t>
                      </a:r>
                      <a:r>
                        <a:rPr lang="en-US" sz="1500" dirty="0" err="1"/>
                        <a:t>qToggle</a:t>
                      </a:r>
                      <a:r>
                        <a:rPr lang="en-US" sz="1500" dirty="0"/>
                        <a:t> for multiple home automation, and </a:t>
                      </a:r>
                      <a:r>
                        <a:rPr lang="en-US" sz="1500" dirty="0" err="1"/>
                        <a:t>MotionEyeOS</a:t>
                      </a:r>
                      <a:r>
                        <a:rPr lang="en-US" sz="1500" dirty="0"/>
                        <a:t>, a video surveillance OS for single-board computers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Most </a:t>
                      </a:r>
                      <a:r>
                        <a:rPr lang="en-US" sz="1500" dirty="0" err="1"/>
                        <a:t>qToggle</a:t>
                      </a:r>
                      <a:r>
                        <a:rPr lang="en-US" sz="1500" dirty="0"/>
                        <a:t> Devices are based on ESP8266/ESP8285 chips or on Raspberry Pi boards and smart sensors, while </a:t>
                      </a:r>
                      <a:r>
                        <a:rPr lang="en-US" sz="1500" dirty="0" err="1"/>
                        <a:t>MotionEye</a:t>
                      </a:r>
                      <a:r>
                        <a:rPr lang="en-US" sz="1500" dirty="0"/>
                        <a:t> uses Raspberry Pi boards.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2021,</a:t>
                      </a:r>
                    </a:p>
                    <a:p>
                      <a:pPr algn="ctr"/>
                      <a:r>
                        <a:rPr lang="en-US" sz="1500" dirty="0" err="1"/>
                        <a:t>Elseveir</a:t>
                      </a:r>
                      <a:endParaRPr 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247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257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59247-FD04-4C9A-93CE-CD8A70A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16038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tardom" pitchFamily="50" charset="0"/>
              </a:rPr>
              <a:t>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9F6906-9E50-4C8E-B494-079C70ED0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192" y="2091262"/>
            <a:ext cx="10058400" cy="3964098"/>
          </a:xfrm>
        </p:spPr>
        <p:txBody>
          <a:bodyPr>
            <a:normAutofit fontScale="92500" lnSpcReduction="10000"/>
          </a:bodyPr>
          <a:lstStyle/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H. Jiang, E.G. Learned-Miller, </a:t>
            </a: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Face detection with the faster R-CNN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Recia" pitchFamily="50" charset="0"/>
                <a:cs typeface="Times New Roman" panose="02020603050405020304" pitchFamily="18" charset="0"/>
              </a:rPr>
              <a:t>CoRRabs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/1606.03473 (2016)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latin typeface="Recia" pitchFamily="50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R. </a:t>
            </a:r>
            <a:r>
              <a:rPr lang="en-US" dirty="0" err="1">
                <a:latin typeface="Recia" pitchFamily="50" charset="0"/>
                <a:cs typeface="Times New Roman" panose="02020603050405020304" pitchFamily="18" charset="0"/>
              </a:rPr>
              <a:t>Girshick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Fast R-CNN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, in: Proceedings of the IEEE Conference Computer Vision and Pattern Recognition, 2015, pp. 1440–1448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latin typeface="Recia" pitchFamily="50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Cristina </a:t>
            </a:r>
            <a:r>
              <a:rPr lang="en-US" dirty="0" err="1">
                <a:latin typeface="Recia" pitchFamily="50" charset="0"/>
                <a:cs typeface="Times New Roman" panose="02020603050405020304" pitchFamily="18" charset="0"/>
              </a:rPr>
              <a:t>Stolojescu-Crisan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Access Control and Surveillance in a Smart Home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, (2021), High-Confidence Computing, pp. 100036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latin typeface="Recia" pitchFamily="50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err="1">
                <a:latin typeface="Recia" pitchFamily="50" charset="0"/>
                <a:cs typeface="Times New Roman" panose="02020603050405020304" pitchFamily="18" charset="0"/>
              </a:rPr>
              <a:t>Waheb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 A. Jabbar, </a:t>
            </a: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Design and Fabrication of Smart Home With Internet of Things Enabled Automation System, 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in: IEEE Access (Vol: 7), (2019), pp. 144059 – 144074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B04770F-E682-4167-8146-29377B07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057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83" y="3429000"/>
            <a:ext cx="10058400" cy="1371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tardom" pitchFamily="50" charset="0"/>
              </a:rPr>
              <a:t>Thank you !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5697" y="923827"/>
            <a:ext cx="8375374" cy="78006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tardom" pitchFamily="50" charset="0"/>
              </a:rPr>
              <a:t>Base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405" y="2059798"/>
            <a:ext cx="10012051" cy="40299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Recia" pitchFamily="50" charset="0"/>
                <a:cs typeface="Times New Roman" panose="02020603050405020304" pitchFamily="18" charset="0"/>
              </a:rPr>
              <a:t>Title</a:t>
            </a: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: A fast face detection method via convolutional neural network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Recia" pitchFamily="50" charset="0"/>
                <a:cs typeface="Times New Roman" panose="02020603050405020304" pitchFamily="18" charset="0"/>
              </a:rPr>
              <a:t>Year</a:t>
            </a: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: 2019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Recia" pitchFamily="50" charset="0"/>
                <a:cs typeface="Times New Roman" panose="02020603050405020304" pitchFamily="18" charset="0"/>
              </a:rPr>
              <a:t>Journal</a:t>
            </a: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 - Neurocomputing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Recia" pitchFamily="50" charset="0"/>
                <a:cs typeface="Times New Roman" panose="02020603050405020304" pitchFamily="18" charset="0"/>
              </a:rPr>
              <a:t>Indexing</a:t>
            </a: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 - SCI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Recia" pitchFamily="50" charset="0"/>
                <a:cs typeface="Times New Roman" panose="02020603050405020304" pitchFamily="18" charset="0"/>
              </a:rPr>
              <a:t>Publisher</a:t>
            </a: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 - Elsevier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Recia" pitchFamily="50" charset="0"/>
                <a:cs typeface="Times New Roman" panose="02020603050405020304" pitchFamily="18" charset="0"/>
              </a:rPr>
              <a:t>Base paper URL</a:t>
            </a: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Recia" pitchFamily="50" charset="0"/>
                <a:cs typeface="Times New Roman" panose="02020603050405020304" pitchFamily="18" charset="0"/>
                <a:hlinkClick r:id="rId2"/>
              </a:rPr>
              <a:t>https://www.sciencedirect.com/science/article/abs/pii/S0925231219309075</a:t>
            </a:r>
            <a:endParaRPr lang="en-US" sz="1800" dirty="0">
              <a:latin typeface="Recia" pitchFamily="50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003" y="578810"/>
            <a:ext cx="8154971" cy="1124569"/>
          </a:xfrm>
        </p:spPr>
        <p:txBody>
          <a:bodyPr>
            <a:normAutofit/>
          </a:bodyPr>
          <a:lstStyle/>
          <a:p>
            <a:r>
              <a:rPr lang="en-US" sz="4400">
                <a:latin typeface="Stardom" pitchFamily="50" charset="0"/>
              </a:rPr>
              <a:t>Abstract</a:t>
            </a:r>
            <a:endParaRPr lang="en-US" sz="4400" dirty="0">
              <a:latin typeface="Stardom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1003" y="1834339"/>
            <a:ext cx="10539955" cy="479246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 The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detection speed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is still the biggest bottleneck, which hinders the practical deployment of these face detectors on resource-limited platforms and can’t be used effectively in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real-time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 applications.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 Products nowadays require a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faster response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from the sensors to prevent something worse to happen.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 Since many thefts have been happening, the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security of homes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is becoming vulnerable every day. To secure us from this, a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camera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 can be fitted in the door’s peephole to detect and monitor according to users need.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 If any movements of a person are detected in front of the door, it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alerts the user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and streams the live video, if the user requests.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 Simultaneously this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face detection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model detects the face,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captures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 a snap of their face and sends it to the user’s application. Then the user can take action from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remote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, whether to allow the person or not.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80388"/>
            <a:ext cx="10058400" cy="70725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tardom" pitchFamily="50" charset="0"/>
              </a:rPr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358" y="1932791"/>
            <a:ext cx="10515600" cy="406600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Implement the Face detection model into our home security system.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Whenever a person shows up, this model detects the person’s face sooner.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The detected face is then captured.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The image is then transferred to the user through Raspberry Pi computer via Internet.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The user receives a notification in mobile app.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He/she can control the door’s function to whether allow the person or not.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82" y="4274011"/>
            <a:ext cx="6149315" cy="182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202" y="316038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tardom" pitchFamily="50" charset="0"/>
              </a:rPr>
              <a:t>Methodology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o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689" b="7210"/>
          <a:stretch>
            <a:fillRect/>
          </a:stretch>
        </p:blipFill>
        <p:spPr>
          <a:xfrm>
            <a:off x="1763129" y="2001386"/>
            <a:ext cx="8533765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202" y="980387"/>
            <a:ext cx="10058400" cy="733615"/>
          </a:xfrm>
        </p:spPr>
        <p:txBody>
          <a:bodyPr/>
          <a:lstStyle/>
          <a:p>
            <a:r>
              <a:rPr lang="en-IN" altLang="en-US" dirty="0">
                <a:latin typeface="Stardom" pitchFamily="50" charset="0"/>
              </a:rPr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2726" y="1998377"/>
            <a:ext cx="9634194" cy="39687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700" dirty="0">
                <a:latin typeface="Recia" pitchFamily="50" charset="0"/>
              </a:rPr>
              <a:t>200 images from </a:t>
            </a:r>
            <a:r>
              <a:rPr lang="en-US" sz="1700" b="1" dirty="0">
                <a:latin typeface="Recia" pitchFamily="50" charset="0"/>
              </a:rPr>
              <a:t>256_object_categories </a:t>
            </a:r>
            <a:r>
              <a:rPr lang="en-US" sz="1700" dirty="0">
                <a:latin typeface="Recia" pitchFamily="50" charset="0"/>
              </a:rPr>
              <a:t>-&gt; people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700" dirty="0">
                <a:latin typeface="Recia" pitchFamily="50" charset="0"/>
              </a:rPr>
              <a:t>100 images from AFW -&gt; </a:t>
            </a:r>
            <a:r>
              <a:rPr lang="en-US" sz="1700" b="1" dirty="0">
                <a:latin typeface="Recia" pitchFamily="50" charset="0"/>
              </a:rPr>
              <a:t>Wider</a:t>
            </a:r>
            <a:r>
              <a:rPr lang="en-US" sz="1700" dirty="0">
                <a:latin typeface="Recia" pitchFamily="50" charset="0"/>
              </a:rPr>
              <a:t> -&gt; images -&gt; 1-Handshaking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700" dirty="0">
                <a:latin typeface="Recia" pitchFamily="50" charset="0"/>
              </a:rPr>
              <a:t>3000 images </a:t>
            </a:r>
            <a:r>
              <a:rPr lang="en-US" sz="1700" b="1" dirty="0" err="1">
                <a:latin typeface="Recia" pitchFamily="50" charset="0"/>
              </a:rPr>
              <a:t>CelebA</a:t>
            </a:r>
            <a:r>
              <a:rPr lang="en-US" sz="1700" dirty="0">
                <a:latin typeface="Recia" pitchFamily="50" charset="0"/>
              </a:rPr>
              <a:t> dataset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700" dirty="0">
                <a:effectLst/>
                <a:latin typeface="Recia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1000 </a:t>
            </a:r>
            <a:r>
              <a:rPr lang="en-US" sz="1700" dirty="0">
                <a:latin typeface="Recia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images from Kaggle (</a:t>
            </a:r>
            <a:r>
              <a:rPr lang="en-US" sz="1700" b="1" dirty="0" err="1">
                <a:effectLst/>
                <a:latin typeface="Recia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Natural_images</a:t>
            </a:r>
            <a:r>
              <a:rPr lang="en-US" sz="1700" dirty="0">
                <a:effectLst/>
                <a:latin typeface="Recia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700" dirty="0">
                <a:effectLst/>
                <a:latin typeface="Recia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5000 images fro</a:t>
            </a:r>
            <a:r>
              <a:rPr lang="en-US" sz="1700" dirty="0">
                <a:latin typeface="Recia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en-US" sz="1700" b="1" dirty="0">
                <a:effectLst/>
                <a:latin typeface="Recia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Sun et al </a:t>
            </a:r>
            <a:r>
              <a:rPr lang="en-US" sz="1700" dirty="0">
                <a:effectLst/>
                <a:latin typeface="Recia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-&gt; train -&gt; lfw_5590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700" dirty="0">
                <a:effectLst/>
                <a:latin typeface="Recia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1000 images from </a:t>
            </a:r>
            <a:r>
              <a:rPr lang="en-US" sz="1700" b="1" dirty="0">
                <a:effectLst/>
                <a:latin typeface="Recia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Sun et al </a:t>
            </a:r>
            <a:r>
              <a:rPr lang="en-US" sz="1700" dirty="0">
                <a:effectLst/>
                <a:latin typeface="Recia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-&gt; train -&gt; net_7876</a:t>
            </a:r>
            <a:endParaRPr lang="en-US" sz="1700" dirty="0">
              <a:latin typeface="Recia" pitchFamily="50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700" dirty="0">
                <a:latin typeface="Recia" pitchFamily="50" charset="0"/>
              </a:rPr>
              <a:t>	Different amount of pictures used for training different models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B50864-6312-4450-BA20-F73DA94F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11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29" y="872884"/>
            <a:ext cx="10058400" cy="815435"/>
          </a:xfrm>
        </p:spPr>
        <p:txBody>
          <a:bodyPr/>
          <a:lstStyle/>
          <a:p>
            <a:r>
              <a:rPr lang="en-IN" altLang="en-US" dirty="0">
                <a:latin typeface="Stardom" pitchFamily="50" charset="0"/>
              </a:rPr>
              <a:t>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74C58-5B76-4022-A1AD-54016F462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442" y="2034514"/>
            <a:ext cx="5493515" cy="346185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00E6B2-6E83-4A07-BD0F-329DD3D01E48}"/>
              </a:ext>
            </a:extLst>
          </p:cNvPr>
          <p:cNvSpPr txBox="1">
            <a:spLocks/>
          </p:cNvSpPr>
          <p:nvPr/>
        </p:nvSpPr>
        <p:spPr>
          <a:xfrm>
            <a:off x="1737360" y="5496364"/>
            <a:ext cx="4358640" cy="8028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/>
              <a:t>X-axis</a:t>
            </a:r>
            <a:r>
              <a:rPr lang="en-US" dirty="0"/>
              <a:t> – No. of iterations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/>
              <a:t>Y-axis</a:t>
            </a:r>
            <a:r>
              <a:rPr lang="en-US" dirty="0"/>
              <a:t> - Accuracy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9D439A-1EE6-42C6-BF5A-E8131F526F85}"/>
              </a:ext>
            </a:extLst>
          </p:cNvPr>
          <p:cNvSpPr txBox="1">
            <a:spLocks/>
          </p:cNvSpPr>
          <p:nvPr/>
        </p:nvSpPr>
        <p:spPr>
          <a:xfrm>
            <a:off x="7302318" y="3357721"/>
            <a:ext cx="4358640" cy="81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3200" b="1" dirty="0"/>
              <a:t>Accuracy : &gt; 95 %</a:t>
            </a:r>
            <a:endParaRPr lang="en-US" sz="3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E14378-6AC8-4ADD-8CF5-2E765B858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944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202" y="841583"/>
            <a:ext cx="10058400" cy="780749"/>
          </a:xfrm>
        </p:spPr>
        <p:txBody>
          <a:bodyPr/>
          <a:lstStyle/>
          <a:p>
            <a:r>
              <a:rPr lang="en-IN" altLang="en-US" dirty="0">
                <a:latin typeface="Stardom" pitchFamily="50" charset="0"/>
              </a:rPr>
              <a:t>Comparison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F28E0B4-015D-4541-AFA4-2762512739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4316162"/>
              </p:ext>
            </p:extLst>
          </p:nvPr>
        </p:nvGraphicFramePr>
        <p:xfrm>
          <a:off x="1352590" y="2064470"/>
          <a:ext cx="9769623" cy="3951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E5E14378-6AC8-4ADD-8CF5-2E765B858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7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29" y="248884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tardom" pitchFamily="50" charset="0"/>
              </a:rPr>
              <a:t>App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5085057" y="1868902"/>
            <a:ext cx="6575901" cy="194109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Control the door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See history of detections.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SOS feature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Add many doors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Recia" pitchFamily="50" charset="0"/>
                <a:cs typeface="Times New Roman" panose="02020603050405020304" pitchFamily="18" charset="0"/>
              </a:rPr>
              <a:t>Address of the user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5047176" y="3921760"/>
            <a:ext cx="4808024" cy="2203821"/>
            <a:chOff x="5309540" y="2451162"/>
            <a:chExt cx="6066066" cy="2974281"/>
          </a:xfrm>
        </p:grpSpPr>
        <p:grpSp>
          <p:nvGrpSpPr>
            <p:cNvPr id="11" name="Group 10"/>
            <p:cNvGrpSpPr/>
            <p:nvPr/>
          </p:nvGrpSpPr>
          <p:grpSpPr>
            <a:xfrm>
              <a:off x="5309540" y="2451162"/>
              <a:ext cx="6066066" cy="2974281"/>
              <a:chOff x="5139857" y="2319718"/>
              <a:chExt cx="6066066" cy="297428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9857" y="2319718"/>
                <a:ext cx="6066066" cy="2974281"/>
              </a:xfrm>
              <a:prstGeom prst="rect">
                <a:avLst/>
              </a:prstGeom>
            </p:spPr>
          </p:pic>
          <p:pic>
            <p:nvPicPr>
              <p:cNvPr id="1026" name="Picture 2" descr="Door Peephole Images, Stock Photos &amp;amp; Vectors | Shutterstock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71" b="19267"/>
              <a:stretch>
                <a:fillRect/>
              </a:stretch>
            </p:blipFill>
            <p:spPr bwMode="auto">
              <a:xfrm>
                <a:off x="5215272" y="2526385"/>
                <a:ext cx="2028795" cy="1998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Peephole - Wikipedi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5295" y="2526385"/>
                <a:ext cx="2164375" cy="1985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Door Peephole Images, Stock Photos &amp;amp; Vectors | Shutterstock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71" r="21748" b="9496"/>
              <a:stretch>
                <a:fillRect/>
              </a:stretch>
            </p:blipFill>
            <p:spPr bwMode="auto">
              <a:xfrm>
                <a:off x="9374978" y="2513246"/>
                <a:ext cx="1750222" cy="1985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5356184" y="4669451"/>
              <a:ext cx="16667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Door 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84979" y="4660865"/>
              <a:ext cx="1290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Door 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61990" y="4643172"/>
              <a:ext cx="17328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Door 3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42069E7-5CCE-43E0-8C4F-3274D6CA9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366" y="2010882"/>
            <a:ext cx="2054274" cy="4108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Custom 2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0F4C76"/>
      </a:accent1>
      <a:accent2>
        <a:srgbClr val="00206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1580</TotalTime>
  <Words>835</Words>
  <Application>Microsoft Office PowerPoint</Application>
  <PresentationFormat>Widescreen</PresentationFormat>
  <Paragraphs>100</Paragraphs>
  <Slides>15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Boska</vt:lpstr>
      <vt:lpstr>Calibri</vt:lpstr>
      <vt:lpstr>Calibri Light</vt:lpstr>
      <vt:lpstr>Garamond</vt:lpstr>
      <vt:lpstr>Recia</vt:lpstr>
      <vt:lpstr>Stardom</vt:lpstr>
      <vt:lpstr>Verdana</vt:lpstr>
      <vt:lpstr>Retrospect</vt:lpstr>
      <vt:lpstr>Home security and door control using rapid face detection method</vt:lpstr>
      <vt:lpstr>Base Paper</vt:lpstr>
      <vt:lpstr>Abstract</vt:lpstr>
      <vt:lpstr>Proposed System</vt:lpstr>
      <vt:lpstr>Methodology</vt:lpstr>
      <vt:lpstr>Datasets</vt:lpstr>
      <vt:lpstr>Accuracy</vt:lpstr>
      <vt:lpstr>Comparison</vt:lpstr>
      <vt:lpstr>App</vt:lpstr>
      <vt:lpstr>Core functioning</vt:lpstr>
      <vt:lpstr>Entire functioning</vt:lpstr>
      <vt:lpstr>Future Work Plan</vt:lpstr>
      <vt:lpstr>Literature survey</vt:lpstr>
      <vt:lpstr>References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rapid face detection method used for home surveillance </dc:title>
  <dc:creator>BAS Aditya</dc:creator>
  <cp:lastModifiedBy>BAS Aditya</cp:lastModifiedBy>
  <cp:revision>66</cp:revision>
  <dcterms:created xsi:type="dcterms:W3CDTF">2021-10-03T05:06:00Z</dcterms:created>
  <dcterms:modified xsi:type="dcterms:W3CDTF">2022-01-18T10:01:06Z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B2B653B5B14F429E9EBA67D6ED44DA84</vt:lpwstr>
  </property>
  <property fmtid="{D5CDD505-2E9C-101B-9397-08002B2CF9AE}" pid="3" name="KSOProductBuildVer">
    <vt:lpwstr>1033-11.2.0.10351</vt:lpwstr>
  </property>
</Properties>
</file>